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88" r:id="rId6"/>
    <p:sldId id="284" r:id="rId7"/>
    <p:sldId id="271" r:id="rId8"/>
    <p:sldId id="286" r:id="rId9"/>
    <p:sldId id="296" r:id="rId10"/>
    <p:sldId id="297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8687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57374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86060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14747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43434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72121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200808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229495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Default Section" id="{BABAAF61-8C1C-41B8-88FD-D43F3698695B}">
          <p14:sldIdLst>
            <p14:sldId id="256"/>
            <p14:sldId id="258"/>
            <p14:sldId id="259"/>
            <p14:sldId id="260"/>
            <p14:sldId id="288"/>
            <p14:sldId id="284"/>
            <p14:sldId id="271"/>
            <p14:sldId id="286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4D55"/>
        </a:fontRef>
        <a:srgbClr val="004D5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48" autoAdjust="0"/>
    <p:restoredTop sz="93792" autoAdjust="0"/>
  </p:normalViewPr>
  <p:slideViewPr>
    <p:cSldViewPr snapToGrid="0" snapToObjects="1">
      <p:cViewPr varScale="1">
        <p:scale>
          <a:sx n="88" d="100"/>
          <a:sy n="88" d="100"/>
        </p:scale>
        <p:origin x="380" y="64"/>
      </p:cViewPr>
      <p:guideLst/>
    </p:cSldViewPr>
  </p:slideViewPr>
  <p:outlineViewPr>
    <p:cViewPr>
      <p:scale>
        <a:sx n="33" d="100"/>
        <a:sy n="33" d="100"/>
      </p:scale>
      <p:origin x="0" y="-52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6958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RS - </a:t>
            </a:r>
            <a:r>
              <a:rPr lang="en-IE" dirty="0"/>
              <a:t>translate 'accuracy' desires into something actionable/recommendable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852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ae4e5d668_2_5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7ae4e5d668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ae4e5d668_2_5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7ae4e5d668_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e4e5d668_2_6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7ae4e5d668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RS - </a:t>
            </a:r>
            <a:r>
              <a:rPr lang="en-IE" dirty="0"/>
              <a:t>translate 'accuracy' desires into something actionable/recommendable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2698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RS - </a:t>
            </a:r>
            <a:r>
              <a:rPr lang="en-IE" dirty="0"/>
              <a:t>translate 'accuracy' desires into something actionable/recommendable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04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RS - </a:t>
            </a:r>
            <a:r>
              <a:rPr lang="en-IE" dirty="0"/>
              <a:t>translate 'accuracy' desires into something actionable/recommendable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340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RS - </a:t>
            </a:r>
            <a:r>
              <a:rPr lang="en-IE" dirty="0"/>
              <a:t>translate 'accuracy' desires into something actionable/recommendable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6361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RS - </a:t>
            </a:r>
            <a:r>
              <a:rPr lang="en-IE" dirty="0"/>
              <a:t>translate 'accuracy' desires into something actionable/recommendable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3328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1.jpeg" descr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47661" y="-2175799"/>
            <a:ext cx="4848681" cy="918317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Line"/>
          <p:cNvSpPr/>
          <p:nvPr/>
        </p:nvSpPr>
        <p:spPr>
          <a:xfrm>
            <a:off x="4232671" y="2555701"/>
            <a:ext cx="4929189" cy="1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" name="Name, Date"/>
          <p:cNvSpPr txBox="1">
            <a:spLocks noGrp="1"/>
          </p:cNvSpPr>
          <p:nvPr>
            <p:ph type="body" sz="quarter" idx="13"/>
          </p:nvPr>
        </p:nvSpPr>
        <p:spPr>
          <a:xfrm>
            <a:off x="562077" y="4712454"/>
            <a:ext cx="6429376" cy="17780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indent="69850">
              <a:lnSpc>
                <a:spcPct val="100000"/>
              </a:lnSpc>
              <a:spcBef>
                <a:spcPts val="200"/>
              </a:spcBef>
              <a:buSzTx/>
              <a:buNone/>
              <a:defRPr sz="1000">
                <a:solidFill>
                  <a:srgbClr val="006068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>
                <a:latin typeface="Open Sans Semibold"/>
                <a:ea typeface="Open Sans Semibold"/>
                <a:cs typeface="Open Sans Semibold"/>
                <a:sym typeface="Open Sans Semibold"/>
              </a:rPr>
              <a:t>Name</a:t>
            </a:r>
            <a:r>
              <a:t>, Date</a:t>
            </a:r>
          </a:p>
        </p:txBody>
      </p:sp>
      <p:pic>
        <p:nvPicPr>
          <p:cNvPr id="21" name="image2.tif" descr="image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3375" y="4066758"/>
            <a:ext cx="998453" cy="759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3.tif" descr="image3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295" y="348667"/>
            <a:ext cx="2639345" cy="2007708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4214812" y="1034727"/>
            <a:ext cx="4697017" cy="1460005"/>
          </a:xfrm>
          <a:prstGeom prst="rect">
            <a:avLst/>
          </a:prstGeom>
        </p:spPr>
        <p:txBody>
          <a:bodyPr/>
          <a:lstStyle>
            <a:lvl1pPr>
              <a:defRPr sz="2500" b="1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214812" y="2648768"/>
            <a:ext cx="4697017" cy="1460005"/>
          </a:xfrm>
          <a:prstGeom prst="rect">
            <a:avLst/>
          </a:prstGeom>
        </p:spPr>
        <p:txBody>
          <a:bodyPr/>
          <a:lstStyle>
            <a:lvl1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1pPr>
            <a:lvl2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2pPr>
            <a:lvl3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3pPr>
            <a:lvl4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4pPr>
            <a:lvl5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488802"/>
            <a:ext cx="2133600" cy="277521"/>
          </a:xfrm>
          <a:prstGeom prst="rect">
            <a:avLst/>
          </a:prstGeom>
        </p:spPr>
        <p:txBody>
          <a:bodyPr wrap="square" anchor="ctr"/>
          <a:lstStyle>
            <a:lvl1pPr algn="r">
              <a:defRPr sz="1200">
                <a:latin typeface="+mj-lt"/>
                <a:ea typeface="+mj-ea"/>
                <a:cs typeface="+mj-cs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1.jpeg" descr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001" y="4705352"/>
            <a:ext cx="16617126" cy="438148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ame, Date"/>
          <p:cNvSpPr txBox="1">
            <a:spLocks noGrp="1"/>
          </p:cNvSpPr>
          <p:nvPr>
            <p:ph type="body" sz="quarter" idx="13"/>
          </p:nvPr>
        </p:nvSpPr>
        <p:spPr>
          <a:xfrm>
            <a:off x="422922" y="4824604"/>
            <a:ext cx="6429376" cy="16510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69850">
              <a:lnSpc>
                <a:spcPct val="100000"/>
              </a:lnSpc>
              <a:spcBef>
                <a:spcPts val="200"/>
              </a:spcBef>
              <a:buSzTx/>
              <a:buNone/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Name, Date</a:t>
            </a:r>
          </a:p>
        </p:txBody>
      </p:sp>
      <p:sp>
        <p:nvSpPr>
          <p:cNvPr id="34" name="Line"/>
          <p:cNvSpPr/>
          <p:nvPr/>
        </p:nvSpPr>
        <p:spPr>
          <a:xfrm>
            <a:off x="-1" y="728315"/>
            <a:ext cx="9144002" cy="1"/>
          </a:xfrm>
          <a:prstGeom prst="line">
            <a:avLst/>
          </a:prstGeom>
          <a:ln>
            <a:solidFill>
              <a:srgbClr val="006068">
                <a:alpha val="45000"/>
              </a:srgbClr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35" name="image2.tif" descr="image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967" y="103608"/>
            <a:ext cx="675290" cy="513682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</p:spPr>
        <p:txBody>
          <a:bodyPr/>
          <a:lstStyle>
            <a:lvl1pPr>
              <a:defRPr sz="2300" b="1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Title Text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268891" cy="3227314"/>
          </a:xfrm>
          <a:prstGeom prst="rect">
            <a:avLst/>
          </a:prstGeom>
        </p:spPr>
        <p:txBody>
          <a:bodyPr/>
          <a:lstStyle>
            <a:lvl1pPr>
              <a:defRPr sz="17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>
              <a:defRPr sz="1700">
                <a:latin typeface="Open Sans"/>
                <a:ea typeface="Open Sans"/>
                <a:cs typeface="Open Sans"/>
                <a:sym typeface="Open Sans"/>
              </a:defRPr>
            </a:lvl2pPr>
            <a:lvl3pPr marL="739553" indent="-163683">
              <a:defRPr sz="1700">
                <a:latin typeface="Open Sans"/>
                <a:ea typeface="Open Sans"/>
                <a:cs typeface="Open Sans"/>
                <a:sym typeface="Open Sans"/>
              </a:defRPr>
            </a:lvl3pPr>
            <a:lvl4pPr>
              <a:defRPr sz="1700">
                <a:latin typeface="Open Sans"/>
                <a:ea typeface="Open Sans"/>
                <a:cs typeface="Open Sans"/>
                <a:sym typeface="Open Sans"/>
              </a:defRPr>
            </a:lvl4pPr>
            <a:lvl5pPr>
              <a:defRPr sz="1700"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8148" y="4816628"/>
            <a:ext cx="217120" cy="21549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tx">
  <p:cSld name="1_Title and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 descr="image1.jpe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1001" y="4705352"/>
            <a:ext cx="16617126" cy="43814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422922" y="4824604"/>
            <a:ext cx="6429376" cy="165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pen Sans"/>
              <a:buNone/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2pPr>
            <a:lvl3pPr marL="1371600" lvl="2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3pPr>
            <a:lvl4pPr marL="1828800" lvl="3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4pPr>
            <a:lvl5pPr marL="2286000" lvl="4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–"/>
              <a:defRPr/>
            </a:lvl5pPr>
            <a:lvl6pPr marL="2743200" lvl="5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6pPr>
            <a:lvl7pPr marL="3200400" lvl="6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7pPr>
            <a:lvl8pPr marL="3657600" lvl="7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8pPr>
            <a:lvl9pPr marL="4114800" lvl="8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9pPr>
          </a:lstStyle>
          <a:p>
            <a:endParaRPr/>
          </a:p>
        </p:txBody>
      </p:sp>
      <p:cxnSp>
        <p:nvCxnSpPr>
          <p:cNvPr id="73" name="Google Shape;73;p15"/>
          <p:cNvCxnSpPr/>
          <p:nvPr/>
        </p:nvCxnSpPr>
        <p:spPr>
          <a:xfrm>
            <a:off x="-1" y="728315"/>
            <a:ext cx="9144002" cy="1"/>
          </a:xfrm>
          <a:prstGeom prst="straightConnector1">
            <a:avLst/>
          </a:prstGeom>
          <a:noFill/>
          <a:ln w="9525" cap="flat" cmpd="sng">
            <a:solidFill>
              <a:srgbClr val="006068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4" name="Google Shape;74;p15" descr="image2.t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08967" y="103608"/>
            <a:ext cx="675290" cy="513682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300"/>
              <a:buFont typeface="Open Sans"/>
              <a:buNone/>
              <a:defRPr sz="2300" b="1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826889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  <a:defRPr sz="17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914400" lvl="1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3085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6pPr>
            <a:lvl7pPr marL="3200400" lvl="6" indent="-307467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7pPr>
            <a:lvl8pPr marL="3657600" lvl="7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8pPr>
            <a:lvl9pPr marL="4114800" lvl="8" indent="-307466" algn="l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242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438148" y="4816628"/>
            <a:ext cx="217120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  <a:defRPr b="1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800" i="0" u="none" strike="noStrike" cap="none">
              <a:solidFill>
                <a:srgbClr val="004D5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8397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image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729401" y="4705352"/>
            <a:ext cx="16617126" cy="43814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Name, Date"/>
          <p:cNvSpPr txBox="1"/>
          <p:nvPr/>
        </p:nvSpPr>
        <p:spPr>
          <a:xfrm>
            <a:off x="422922" y="4850004"/>
            <a:ext cx="6429376" cy="148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69850" algn="l">
              <a:spcBef>
                <a:spcPts val="200"/>
              </a:spcBef>
              <a:defRPr sz="1000">
                <a:solidFill>
                  <a:srgbClr val="FFFFFF"/>
                </a:solidFill>
              </a:defRPr>
            </a:lvl1pPr>
          </a:lstStyle>
          <a:p>
            <a:r>
              <a:t>Name, Date</a:t>
            </a:r>
          </a:p>
        </p:txBody>
      </p:sp>
      <p:sp>
        <p:nvSpPr>
          <p:cNvPr id="4" name="Line"/>
          <p:cNvSpPr/>
          <p:nvPr/>
        </p:nvSpPr>
        <p:spPr>
          <a:xfrm>
            <a:off x="-1" y="728315"/>
            <a:ext cx="9144001" cy="1"/>
          </a:xfrm>
          <a:prstGeom prst="line">
            <a:avLst/>
          </a:prstGeom>
          <a:ln>
            <a:solidFill>
              <a:srgbClr val="006068">
                <a:alpha val="45000"/>
              </a:srgbClr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5" name="image2.tif" descr="image2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8967" y="103608"/>
            <a:ext cx="675290" cy="51368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/>
        </p:nvSpPr>
        <p:spPr>
          <a:xfrm>
            <a:off x="500064" y="95844"/>
            <a:ext cx="6143833" cy="529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>
              <a:defRPr sz="2300" b="1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Title Text</a:t>
            </a:r>
          </a:p>
        </p:txBody>
      </p:sp>
      <p:sp>
        <p:nvSpPr>
          <p:cNvPr id="7" name="Body Level One…"/>
          <p:cNvSpPr txBox="1"/>
          <p:nvPr/>
        </p:nvSpPr>
        <p:spPr>
          <a:xfrm>
            <a:off x="500064" y="1047602"/>
            <a:ext cx="8268891" cy="377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200885" indent="-200885" algn="l">
              <a:lnSpc>
                <a:spcPct val="120000"/>
              </a:lnSpc>
              <a:spcBef>
                <a:spcPts val="300"/>
              </a:spcBef>
              <a:buSzPct val="69000"/>
              <a:buChar char="•"/>
              <a:defRPr sz="17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438226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2pPr>
            <a:lvl3pPr marL="739553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3pPr>
            <a:lvl4pPr marL="1040881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4pPr>
            <a:lvl5pPr marL="1342209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Text"/>
          <p:cNvSpPr txBox="1"/>
          <p:nvPr/>
        </p:nvSpPr>
        <p:spPr>
          <a:xfrm>
            <a:off x="8401521" y="4816628"/>
            <a:ext cx="290374" cy="21559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defRPr sz="800"/>
            </a:pPr>
            <a:endParaRPr/>
          </a:p>
        </p:txBody>
      </p:sp>
      <p:sp>
        <p:nvSpPr>
          <p:cNvPr id="9" name="Title Text"/>
          <p:cNvSpPr txBox="1">
            <a:spLocks noGrp="1"/>
          </p:cNvSpPr>
          <p:nvPr>
            <p:ph type="title"/>
          </p:nvPr>
        </p:nvSpPr>
        <p:spPr>
          <a:xfrm>
            <a:off x="500064" y="133944"/>
            <a:ext cx="8268891" cy="529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10" name="Body Level One…"/>
          <p:cNvSpPr txBox="1">
            <a:spLocks noGrp="1"/>
          </p:cNvSpPr>
          <p:nvPr>
            <p:ph type="body" idx="1"/>
          </p:nvPr>
        </p:nvSpPr>
        <p:spPr>
          <a:xfrm>
            <a:off x="500064" y="850553"/>
            <a:ext cx="8268891" cy="377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>
              <a:buChar char="–"/>
            </a:lvl2pPr>
            <a:lvl3pPr>
              <a:buChar char="–"/>
            </a:lvl3pPr>
            <a:lvl4pPr>
              <a:buChar char="–"/>
            </a:lvl4pPr>
            <a:lvl5pPr>
              <a:buChar char="–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89315" y="4902398"/>
            <a:ext cx="217121" cy="21559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ransition spd="med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1pPr>
      <a:lvl2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2pPr>
      <a:lvl3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3pPr>
      <a:lvl4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4pPr>
      <a:lvl5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5pPr>
      <a:lvl6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6pPr>
      <a:lvl7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7pPr>
      <a:lvl8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8pPr>
      <a:lvl9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9pPr>
    </p:titleStyle>
    <p:bodyStyle>
      <a:lvl1pPr marL="200885" marR="0" indent="-200885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1pPr>
      <a:lvl2pPr marL="438226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2pPr>
      <a:lvl3pPr marL="739553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3pPr>
      <a:lvl4pPr marL="1040881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4pPr>
      <a:lvl5pPr marL="1342209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5pPr>
      <a:lvl6pPr marL="1583271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6pPr>
      <a:lvl7pPr marL="1824333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7pPr>
      <a:lvl8pPr marL="2065395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8pPr>
      <a:lvl9pPr marL="2306458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9pPr>
    </p:bodyStyle>
    <p:otherStyle>
      <a:lvl1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ipe-db-requirements-tf@ripe.n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ipe-db-requirements-tf@ripe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pe.net/participate/ripe/tf/rdb-requirements-t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BTF | RIPE | 6 May 2020"/>
          <p:cNvSpPr txBox="1">
            <a:spLocks noGrp="1"/>
          </p:cNvSpPr>
          <p:nvPr>
            <p:ph type="body" sz="quarter" idx="13"/>
          </p:nvPr>
        </p:nvSpPr>
        <p:spPr>
          <a:xfrm>
            <a:off x="562077" y="4712454"/>
            <a:ext cx="6429376" cy="153888"/>
          </a:xfrm>
          <a:prstGeom prst="rect">
            <a:avLst/>
          </a:prstGeom>
        </p:spPr>
        <p:txBody>
          <a:bodyPr/>
          <a:lstStyle/>
          <a:p>
            <a:pPr marL="0" indent="69850">
              <a:lnSpc>
                <a:spcPct val="100000"/>
              </a:lnSpc>
              <a:spcBef>
                <a:spcPts val="200"/>
              </a:spcBef>
              <a:buSzTx/>
              <a:buNone/>
              <a:defRPr sz="1000">
                <a:solidFill>
                  <a:srgbClr val="006068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</a:t>
            </a:r>
            <a:r>
              <a:rPr lang="en-GB" dirty="0"/>
              <a:t>82</a:t>
            </a:r>
            <a:r>
              <a:rPr dirty="0"/>
              <a:t> | </a:t>
            </a:r>
            <a:r>
              <a:rPr lang="en-US" dirty="0"/>
              <a:t>18 May </a:t>
            </a:r>
            <a:r>
              <a:rPr dirty="0"/>
              <a:t>202</a:t>
            </a:r>
            <a:r>
              <a:rPr lang="en-GB" dirty="0"/>
              <a:t>1</a:t>
            </a:r>
            <a:endParaRPr dirty="0"/>
          </a:p>
        </p:txBody>
      </p:sp>
      <p:sp>
        <p:nvSpPr>
          <p:cNvPr id="68" name="RIPE Database Requirements Task For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dirty="0"/>
              <a:t>RIPE Database Requirements Task Force</a:t>
            </a:r>
            <a:r>
              <a:rPr sz="1200" dirty="0"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69" name="BoF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Address Policy Working Group Update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7638096" cy="52908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Feedback </a:t>
            </a: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044329" cy="322731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sz="1500" dirty="0"/>
              <a:t>Published  </a:t>
            </a:r>
          </a:p>
          <a:p>
            <a:pPr lvl="1"/>
            <a:r>
              <a:rPr lang="en-GB" sz="1500" dirty="0"/>
              <a:t>Topics on WG mailing lists </a:t>
            </a:r>
          </a:p>
          <a:p>
            <a:pPr lvl="1"/>
            <a:r>
              <a:rPr lang="en-GB" sz="1500" dirty="0"/>
              <a:t>RIPE list: ripe-list@ripe.net </a:t>
            </a:r>
          </a:p>
          <a:p>
            <a:pPr lvl="0"/>
            <a:endParaRPr lang="en-GB" sz="1500" dirty="0"/>
          </a:p>
          <a:p>
            <a:pPr lvl="0"/>
            <a:r>
              <a:rPr lang="en-GB" sz="1500" dirty="0"/>
              <a:t>Non published </a:t>
            </a:r>
          </a:p>
          <a:p>
            <a:pPr lvl="1"/>
            <a:r>
              <a:rPr lang="en-IE" sz="1500" dirty="0">
                <a:hlinkClick r:id="rId3"/>
              </a:rPr>
              <a:t>ripe-db-requirements-tf@ripe.net</a:t>
            </a:r>
            <a:endParaRPr lang="en-IE" sz="1500" dirty="0"/>
          </a:p>
          <a:p>
            <a:pPr lvl="1"/>
            <a:r>
              <a:rPr lang="en-IE" sz="1500" dirty="0"/>
              <a:t>Contact TF members directly </a:t>
            </a:r>
          </a:p>
          <a:p>
            <a:endParaRPr lang="en-GB" sz="1500" dirty="0"/>
          </a:p>
          <a:p>
            <a:endParaRPr lang="en-IE"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19208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/>
              <a:t>Task Force Members</a:t>
            </a:r>
            <a:r>
              <a:rPr lang="en-GB" sz="1200"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2"/>
          </p:nvPr>
        </p:nvSpPr>
        <p:spPr>
          <a:xfrm>
            <a:off x="500065" y="1047602"/>
            <a:ext cx="4071936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Nick Hilliard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James Kennedy (co-Chair)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Shane Kerr (Vice Chair)</a:t>
            </a: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Peter Koch</a:t>
            </a: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Sara Marcolla (until February 2021)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Bijal Sanghani (Chair)</a:t>
            </a:r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endParaRPr lang="en-GB" dirty="0"/>
          </a:p>
          <a:p>
            <a:pPr marL="200885" lvl="0" indent="-200885"/>
            <a:r>
              <a:rPr lang="en-GB" dirty="0"/>
              <a:t>Email: </a:t>
            </a:r>
          </a:p>
          <a:p>
            <a:pPr marL="0" lvl="0" indent="0">
              <a:buNone/>
            </a:pPr>
            <a:r>
              <a:rPr lang="en-IE" u="sng" dirty="0">
                <a:hlinkClick r:id="rId3"/>
              </a:rPr>
              <a:t>ripe-db-requirements-tf@ripe.net</a:t>
            </a:r>
            <a:endParaRPr lang="en-IE" u="sng" dirty="0"/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2</a:t>
            </a:fld>
            <a:endParaRPr/>
          </a:p>
        </p:txBody>
      </p:sp>
      <p:sp>
        <p:nvSpPr>
          <p:cNvPr id="109" name="Google Shape;109;p20"/>
          <p:cNvSpPr txBox="1"/>
          <p:nvPr/>
        </p:nvSpPr>
        <p:spPr>
          <a:xfrm>
            <a:off x="422922" y="4824604"/>
            <a:ext cx="64293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Open Sans SemiBold"/>
              <a:buNone/>
            </a:pPr>
            <a:r>
              <a:rPr lang="en-GB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GB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dirty="0"/>
          </a:p>
        </p:txBody>
      </p:sp>
      <p:sp>
        <p:nvSpPr>
          <p:cNvPr id="110" name="Google Shape;110;p20"/>
          <p:cNvSpPr txBox="1"/>
          <p:nvPr/>
        </p:nvSpPr>
        <p:spPr>
          <a:xfrm>
            <a:off x="4572000" y="1047602"/>
            <a:ext cx="4071936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None/>
            </a:pPr>
            <a:r>
              <a:rPr lang="en-GB" sz="1700" b="1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RIPE NCC Support:</a:t>
            </a:r>
            <a:endParaRPr/>
          </a:p>
          <a:p>
            <a:pPr marL="200885" marR="0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Boris Duval</a:t>
            </a:r>
            <a:endParaRPr/>
          </a:p>
          <a:p>
            <a:pPr marL="200885" marR="0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Maria Stafyla</a:t>
            </a:r>
            <a:endParaRPr sz="1700" b="0" i="0" u="none" strike="noStrike" cap="none">
              <a:solidFill>
                <a:srgbClr val="004D55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200885" marR="0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sz="1700" b="0" i="0" u="none" strike="noStrike" cap="none">
                <a:solidFill>
                  <a:srgbClr val="004D55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Edward Shryane</a:t>
            </a:r>
            <a:endParaRPr sz="1700" b="0" i="0" u="none" strike="noStrike" cap="none">
              <a:solidFill>
                <a:srgbClr val="004D55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 sz="2200"/>
              <a:t>RIPE Database Requirements Task Force</a:t>
            </a:r>
            <a:r>
              <a:rPr lang="en-GB" sz="1200"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85000" lnSpcReduction="10000"/>
          </a:bodyPr>
          <a:lstStyle/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The RIPE Database Requirements Task Force was formed in October 2019 as an outcome of the Big Picture </a:t>
            </a:r>
            <a:r>
              <a:rPr lang="en-GB" dirty="0" err="1"/>
              <a:t>BoF</a:t>
            </a:r>
            <a:r>
              <a:rPr lang="en-GB" dirty="0"/>
              <a:t> that took place at RIPE 78 in Reykjavik, Iceland.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None/>
            </a:pP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The Task Force is tasked to produce a RIPE document listing the requirements for the RIPE Database and their rationales.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173"/>
              <a:buChar char="•"/>
            </a:pPr>
            <a:r>
              <a:rPr lang="en-GB" dirty="0"/>
              <a:t>The purpose of the document is to establish community consensus at the general level. Software development, deployment and other implementation details are out of scope.</a:t>
            </a:r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173"/>
              <a:buChar char="•"/>
            </a:pPr>
            <a:endParaRPr lang="en-GB" dirty="0"/>
          </a:p>
          <a:p>
            <a:pPr marL="200884" lvl="0" indent="-200884"/>
            <a:r>
              <a:rPr lang="en-IE" dirty="0">
                <a:hlinkClick r:id="rId3"/>
              </a:rPr>
              <a:t>https://www.ripe.net/participate/ripe/tf/rdb-requirements-tf</a:t>
            </a:r>
            <a:endParaRPr lang="en-IE" dirty="0"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3</a:t>
            </a:fld>
            <a:endParaRPr/>
          </a:p>
        </p:txBody>
      </p:sp>
      <p:sp>
        <p:nvSpPr>
          <p:cNvPr id="118" name="Google Shape;118;p21"/>
          <p:cNvSpPr txBox="1"/>
          <p:nvPr/>
        </p:nvSpPr>
        <p:spPr>
          <a:xfrm>
            <a:off x="422922" y="4824604"/>
            <a:ext cx="64293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2200"/>
              <a:buFont typeface="Open Sans"/>
              <a:buNone/>
            </a:pPr>
            <a:r>
              <a:rPr lang="en-GB"/>
              <a:t>Our Work So Far 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2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200885" lvl="0" indent="-20088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Monthly meetings (minutes publicly available)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Two surveys </a:t>
            </a:r>
            <a:endParaRPr dirty="0"/>
          </a:p>
          <a:p>
            <a:pPr marL="200884" lvl="0" indent="-200884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Community feedback (ripe-list, </a:t>
            </a:r>
            <a:r>
              <a:rPr lang="en-GB" dirty="0" err="1"/>
              <a:t>BoFs</a:t>
            </a:r>
            <a:r>
              <a:rPr lang="en-GB" dirty="0"/>
              <a:t>, DB-WG chairs)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ts val="1173"/>
              <a:buChar char="•"/>
            </a:pPr>
            <a:r>
              <a:rPr lang="en-GB" dirty="0"/>
              <a:t>Updates at RIPE 80 and RIPE 81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Data and information collection (with support from the RIPE NCC)</a:t>
            </a:r>
            <a:endParaRPr dirty="0"/>
          </a:p>
          <a:p>
            <a:pPr marL="200885" lvl="0" indent="-200885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004D55"/>
              </a:buClr>
              <a:buSzPts val="1173"/>
              <a:buFont typeface="Open Sans SemiBold"/>
              <a:buChar char="•"/>
            </a:pPr>
            <a:r>
              <a:rPr lang="en-GB" dirty="0"/>
              <a:t>One draft published </a:t>
            </a:r>
            <a:endParaRPr dirty="0"/>
          </a:p>
        </p:txBody>
      </p:sp>
      <p:sp>
        <p:nvSpPr>
          <p:cNvPr id="125" name="Google Shape;125;p22"/>
          <p:cNvSpPr txBox="1">
            <a:spLocks noGrp="1"/>
          </p:cNvSpPr>
          <p:nvPr>
            <p:ph type="sldNum" idx="1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55"/>
              </a:buClr>
              <a:buSzPts val="800"/>
              <a:buFont typeface="Helvetica Neue"/>
              <a:buNone/>
            </a:pPr>
            <a:fld id="{00000000-1234-1234-1234-123412341234}" type="slidenum">
              <a:rPr lang="en-GB" b="1"/>
              <a:t>4</a:t>
            </a:fld>
            <a:endParaRPr/>
          </a:p>
        </p:txBody>
      </p:sp>
      <p:sp>
        <p:nvSpPr>
          <p:cNvPr id="126" name="Google Shape;126;p22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7638096" cy="52908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DBTF Recommendation </a:t>
            </a: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044329" cy="322731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sz="1500" dirty="0"/>
              <a:t>Remove requirements for registering IPv4 PA Assignments in the RIPE Database, but still make it possible for users who want it </a:t>
            </a:r>
          </a:p>
          <a:p>
            <a:pPr lvl="0"/>
            <a:endParaRPr lang="en-GB" sz="1500" dirty="0"/>
          </a:p>
          <a:p>
            <a:r>
              <a:rPr lang="en-IE" sz="1500" dirty="0"/>
              <a:t>Give IPv4 PA Allocation holders freedom free to make\register assignments or not</a:t>
            </a:r>
          </a:p>
          <a:p>
            <a:endParaRPr lang="en-GB" sz="1500" dirty="0"/>
          </a:p>
          <a:p>
            <a:r>
              <a:rPr lang="en-GB" sz="1500" dirty="0"/>
              <a:t>However sub-allocating or partitioning part of IPv4 PA address space to another entity should be documented in the RIPE Database </a:t>
            </a:r>
          </a:p>
          <a:p>
            <a:endParaRPr lang="en-IE"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13925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7638096" cy="52908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Background</a:t>
            </a: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3" y="1047601"/>
            <a:ext cx="8374113" cy="362933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IE" sz="1500" dirty="0"/>
              <a:t>ALLOCATED PA: address space allocated by the RIPE NCC to an LIR </a:t>
            </a:r>
          </a:p>
          <a:p>
            <a:pPr lvl="1"/>
            <a:r>
              <a:rPr lang="en-IE" sz="1500" dirty="0"/>
              <a:t>ASSIGNED PA: address space from the ALLOCATED PA that has been assigned to the issuing LIR’s infrastructure or an End User for use with services provided by the issuing LIR </a:t>
            </a:r>
            <a:endParaRPr lang="en-GB" sz="1500" dirty="0"/>
          </a:p>
          <a:p>
            <a:pPr marL="0" lvl="0" indent="0">
              <a:buNone/>
            </a:pPr>
            <a:endParaRPr lang="en-GB" sz="1500" dirty="0"/>
          </a:p>
          <a:p>
            <a:pPr lvl="0"/>
            <a:r>
              <a:rPr lang="en-GB" sz="1500" dirty="0"/>
              <a:t>IPv4 policies require all PA Assignments (‘status: </a:t>
            </a:r>
            <a:r>
              <a:rPr lang="en-IE" sz="1500" dirty="0"/>
              <a:t>ASSIGNED PA’ </a:t>
            </a:r>
            <a:r>
              <a:rPr lang="en-IE" sz="1500" dirty="0" err="1"/>
              <a:t>inetnum</a:t>
            </a:r>
            <a:r>
              <a:rPr lang="en-IE" sz="1500" dirty="0"/>
              <a:t> objects</a:t>
            </a:r>
            <a:r>
              <a:rPr lang="en-GB" sz="1500" dirty="0"/>
              <a:t>) to be registered in the RIPE Database </a:t>
            </a:r>
          </a:p>
          <a:p>
            <a:pPr marL="0" lvl="0" indent="0">
              <a:buNone/>
            </a:pPr>
            <a:endParaRPr lang="en-GB" sz="1500" dirty="0"/>
          </a:p>
          <a:p>
            <a:pPr lvl="0"/>
            <a:r>
              <a:rPr lang="en-GB" sz="1500" dirty="0"/>
              <a:t>A core reason for registration of IPv4 PA Assignments was to justify additional IPv4 Allocations </a:t>
            </a:r>
          </a:p>
          <a:p>
            <a:pPr lvl="0"/>
            <a:endParaRPr lang="en-GB" sz="1500" dirty="0"/>
          </a:p>
          <a:p>
            <a:pPr lvl="0"/>
            <a:r>
              <a:rPr lang="en-GB" sz="1500" dirty="0"/>
              <a:t>However, since the RIPE NCC ran-out of IPv4 in 2019, is this policy still applicable? </a:t>
            </a:r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855371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7638096" cy="52908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Registration inconsistencies in the RIPE Database </a:t>
            </a: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126959" cy="32845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1500" dirty="0"/>
              <a:t>Some holders register more information than needed (e.g., create PA Assignments for individual IP addresses), while many others don’t make any PA Assignments at all </a:t>
            </a:r>
          </a:p>
          <a:p>
            <a:pPr lvl="1"/>
            <a:endParaRPr lang="en-GB" sz="1500" dirty="0"/>
          </a:p>
          <a:p>
            <a:pPr marL="274543" lvl="1" indent="0">
              <a:buNone/>
            </a:pPr>
            <a:endParaRPr lang="en-GB" sz="1500" dirty="0"/>
          </a:p>
          <a:p>
            <a:pPr lvl="1"/>
            <a:endParaRPr lang="en-GB" sz="1500" dirty="0"/>
          </a:p>
          <a:p>
            <a:pPr lvl="1"/>
            <a:endParaRPr lang="en-GB" sz="1500"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9E7D62F-D258-483F-B3E1-B0EDD5D63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1494"/>
              </p:ext>
            </p:extLst>
          </p:nvPr>
        </p:nvGraphicFramePr>
        <p:xfrm>
          <a:off x="339430" y="1888860"/>
          <a:ext cx="8502420" cy="249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1210">
                  <a:extLst>
                    <a:ext uri="{9D8B030D-6E8A-4147-A177-3AD203B41FA5}">
                      <a16:colId xmlns:a16="http://schemas.microsoft.com/office/drawing/2014/main" val="739692183"/>
                    </a:ext>
                  </a:extLst>
                </a:gridCol>
                <a:gridCol w="4251210">
                  <a:extLst>
                    <a:ext uri="{9D8B030D-6E8A-4147-A177-3AD203B41FA5}">
                      <a16:colId xmlns:a16="http://schemas.microsoft.com/office/drawing/2014/main" val="3069578038"/>
                    </a:ext>
                  </a:extLst>
                </a:gridCol>
              </a:tblGrid>
              <a:tr h="49457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Over Assigning </a:t>
                      </a:r>
                      <a:endParaRPr kumimoji="0" lang="en-IE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4D55"/>
                        </a:solidFill>
                        <a:effectLst/>
                        <a:uLnTx/>
                        <a:uFillTx/>
                        <a:latin typeface="+mn-lt"/>
                        <a:sym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Under Assigning </a:t>
                      </a:r>
                      <a:endParaRPr kumimoji="0" lang="en-IE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4D55"/>
                        </a:solidFill>
                        <a:effectLst/>
                        <a:uLnTx/>
                        <a:uFillTx/>
                        <a:latin typeface="+mn-lt"/>
                        <a:sym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034496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/32 PA Assignments = 530,995 (out of a total of 4,206,427) </a:t>
                      </a:r>
                      <a:endParaRPr kumimoji="0" lang="en-IE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4D55"/>
                        </a:solidFill>
                        <a:effectLst/>
                        <a:uLnTx/>
                        <a:uFillTx/>
                        <a:latin typeface="+mn-lt"/>
                        <a:sym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PA Allocations without any child </a:t>
                      </a:r>
                      <a:r>
                        <a:rPr kumimoji="0" lang="en-GB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PA Assignments</a:t>
                      </a:r>
                      <a:r>
                        <a:rPr kumimoji="0" lang="en-IE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 = 16,232</a:t>
                      </a:r>
                      <a:endParaRPr kumimoji="0" lang="en-IE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4D55"/>
                        </a:solidFill>
                        <a:effectLst/>
                        <a:uLnTx/>
                        <a:uFillTx/>
                        <a:latin typeface="+mn-lt"/>
                        <a:sym typeface="Helvetica Neu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276029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IE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420,518 held by 13 LIRs, with more than 10,000 </a:t>
                      </a:r>
                      <a:r>
                        <a:rPr kumimoji="0" lang="en-GB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/32 ASSIGNED PA </a:t>
                      </a:r>
                      <a:r>
                        <a:rPr kumimoji="0" lang="en-GB" sz="15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inetnums</a:t>
                      </a:r>
                      <a:r>
                        <a:rPr kumimoji="0" lang="en-GB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 </a:t>
                      </a:r>
                      <a:r>
                        <a:rPr kumimoji="0" lang="en-IE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each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5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793 held by 12 LIRs, with 50 or more ‘empty’ PA Allocations each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61886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Few LIRs registered bulk of tiny assignments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9,986 LIRs hold PA Allocations containing no </a:t>
                      </a:r>
                      <a:r>
                        <a:rPr kumimoji="0" lang="en-GB" sz="15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4D55"/>
                          </a:solidFill>
                          <a:effectLst/>
                          <a:uLnTx/>
                          <a:uFillTx/>
                          <a:latin typeface="Open Sans Semibold"/>
                          <a:sym typeface="Open Sans Semibold"/>
                        </a:rPr>
                        <a:t>PA Assignments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408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17494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7638096" cy="52908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Other considerations </a:t>
            </a: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3" y="1047602"/>
            <a:ext cx="8126959" cy="32845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IE" sz="1500" dirty="0"/>
              <a:t>LIRs with /24 PA Allocations must also register PA Assignments, but RIPE Database doesn’t allow </a:t>
            </a:r>
            <a:r>
              <a:rPr lang="en-IE" sz="1500" dirty="0" err="1"/>
              <a:t>inetnum</a:t>
            </a:r>
            <a:r>
              <a:rPr lang="en-IE" sz="1500" dirty="0"/>
              <a:t> objects with same range </a:t>
            </a:r>
          </a:p>
          <a:p>
            <a:pPr lvl="1"/>
            <a:r>
              <a:rPr lang="en-IE" sz="1500" dirty="0"/>
              <a:t>Forced to register /25 </a:t>
            </a:r>
            <a:r>
              <a:rPr lang="en-IE" sz="1500" dirty="0" err="1"/>
              <a:t>inetnum</a:t>
            </a:r>
            <a:r>
              <a:rPr lang="en-IE" sz="1500" dirty="0"/>
              <a:t> objects or smaller </a:t>
            </a:r>
          </a:p>
          <a:p>
            <a:pPr lvl="1"/>
            <a:r>
              <a:rPr lang="en-IE" sz="1500" dirty="0"/>
              <a:t>What is the benefit? Seems arbitrary and difficult </a:t>
            </a:r>
          </a:p>
          <a:p>
            <a:endParaRPr lang="en-GB" sz="1500" dirty="0"/>
          </a:p>
          <a:p>
            <a:r>
              <a:rPr lang="en-GB" sz="1500" dirty="0"/>
              <a:t>Data minimisation as part of Data Management Principles </a:t>
            </a:r>
            <a:endParaRPr lang="en-IE" sz="1500" dirty="0"/>
          </a:p>
          <a:p>
            <a:pPr lvl="1"/>
            <a:r>
              <a:rPr lang="en-IE" sz="1500" dirty="0"/>
              <a:t>Less data for Database users to maintain = easier to keep up-to-date =&gt; more accurate and useful common database for everyone 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39328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7638096" cy="52908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DBTF Recommendation </a:t>
            </a: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044329" cy="322731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sz="1500" dirty="0"/>
              <a:t>Remove requirements for registering IPv4 PA Assignments in the RIPE Database, but still make it possible for users who want it </a:t>
            </a:r>
          </a:p>
          <a:p>
            <a:pPr lvl="0"/>
            <a:endParaRPr lang="en-GB" sz="1500" dirty="0"/>
          </a:p>
          <a:p>
            <a:r>
              <a:rPr lang="en-IE" sz="1500" dirty="0"/>
              <a:t>Give IPv4 PA Allocation holders freedom free to make\register assignments or not</a:t>
            </a:r>
          </a:p>
          <a:p>
            <a:endParaRPr lang="en-GB" sz="1500" dirty="0"/>
          </a:p>
          <a:p>
            <a:r>
              <a:rPr lang="en-GB" sz="1500" dirty="0"/>
              <a:t>However sub-allocating or partitioning part of IPv4 PA address space to another entity should be documented in the RIPE Database </a:t>
            </a:r>
          </a:p>
          <a:p>
            <a:endParaRPr lang="en-IE"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0" indent="69850" algn="l">
              <a:buClr>
                <a:schemeClr val="lt1"/>
              </a:buClr>
              <a:buSzPts val="900"/>
            </a:pPr>
            <a:r>
              <a:rPr lang="en-IE" sz="900" dirty="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lang="en-IE" sz="9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| RIPE82 | 18 May 2021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169369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4D55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On-screen Show (16:9)</PresentationFormat>
  <Paragraphs>104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Helvetica</vt:lpstr>
      <vt:lpstr>Helvetica Neue</vt:lpstr>
      <vt:lpstr>Helvetica Neue Light</vt:lpstr>
      <vt:lpstr>Lucida Grande</vt:lpstr>
      <vt:lpstr>Open Sans</vt:lpstr>
      <vt:lpstr>Open Sans Semibold</vt:lpstr>
      <vt:lpstr>Open Sans Semibold</vt:lpstr>
      <vt:lpstr>Times</vt:lpstr>
      <vt:lpstr>White</vt:lpstr>
      <vt:lpstr>RIPE Database Requirements Task Force </vt:lpstr>
      <vt:lpstr>Task Force Members </vt:lpstr>
      <vt:lpstr>RIPE Database Requirements Task Force </vt:lpstr>
      <vt:lpstr>Our Work So Far </vt:lpstr>
      <vt:lpstr>DBTF Recommendation </vt:lpstr>
      <vt:lpstr>Background</vt:lpstr>
      <vt:lpstr>Registration inconsistencies in the RIPE Database </vt:lpstr>
      <vt:lpstr>Other considerations </vt:lpstr>
      <vt:lpstr>DBTF Recommendation </vt:lpstr>
      <vt:lpstr>Feedback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 Database Requirements Task Force</dc:title>
  <dc:creator>Kennedy, James</dc:creator>
  <cp:lastModifiedBy>Kennedy, James</cp:lastModifiedBy>
  <cp:revision>109</cp:revision>
  <dcterms:modified xsi:type="dcterms:W3CDTF">2021-05-18T07:19:02Z</dcterms:modified>
</cp:coreProperties>
</file>